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2"/>
  </p:notesMasterIdLst>
  <p:handoutMasterIdLst>
    <p:handoutMasterId r:id="rId13"/>
  </p:handoutMasterIdLst>
  <p:sldIdLst>
    <p:sldId id="283" r:id="rId2"/>
    <p:sldId id="269" r:id="rId3"/>
    <p:sldId id="282" r:id="rId4"/>
    <p:sldId id="270" r:id="rId5"/>
    <p:sldId id="274" r:id="rId6"/>
    <p:sldId id="279" r:id="rId7"/>
    <p:sldId id="275" r:id="rId8"/>
    <p:sldId id="281" r:id="rId9"/>
    <p:sldId id="277" r:id="rId10"/>
    <p:sldId id="28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0" autoAdjust="0"/>
  </p:normalViewPr>
  <p:slideViewPr>
    <p:cSldViewPr snapToGrid="0" showGuides="1">
      <p:cViewPr varScale="1">
        <p:scale>
          <a:sx n="69" d="100"/>
          <a:sy n="69" d="100"/>
        </p:scale>
        <p:origin x="564" y="44"/>
      </p:cViewPr>
      <p:guideLst>
        <p:guide orient="horz" pos="936"/>
        <p:guide orient="horz" pos="391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19-01-2022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19-01-2022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01459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60748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37978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78427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86522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19333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55245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34733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50096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30621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19-01-2022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40505" y="2890982"/>
            <a:ext cx="6680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 smtClean="0"/>
              <a:t>NHANES meeting </a:t>
            </a:r>
            <a:r>
              <a:rPr lang="en-DK" sz="3600" dirty="0" smtClean="0"/>
              <a:t>–</a:t>
            </a:r>
            <a:r>
              <a:rPr lang="en-GB" sz="3600" dirty="0" smtClean="0"/>
              <a:t> 19 Jan 2021</a:t>
            </a:r>
            <a:endParaRPr lang="en-GB" sz="3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78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59727" y="304800"/>
            <a:ext cx="6591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San </a:t>
            </a:r>
            <a:r>
              <a:rPr lang="en-US" sz="2800" dirty="0"/>
              <a:t>Antonio </a:t>
            </a:r>
            <a:r>
              <a:rPr lang="en-DK" sz="2800" dirty="0"/>
              <a:t>–</a:t>
            </a:r>
            <a:r>
              <a:rPr lang="en-US" sz="2800" dirty="0"/>
              <a:t> ratio of predicted/real-life</a:t>
            </a:r>
            <a:endParaRPr lang="en-GB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61" y="82802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3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26268" y="304800"/>
            <a:ext cx="3858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smtClean="0"/>
              <a:t>Direction of the project</a:t>
            </a:r>
            <a:endParaRPr lang="en-GB" sz="2800" dirty="0" smtClean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521527" y="914400"/>
            <a:ext cx="1219200" cy="868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910945" y="914400"/>
            <a:ext cx="1219200" cy="868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63623" y="2008909"/>
            <a:ext cx="412003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Type 2 Diabetes</a:t>
            </a:r>
          </a:p>
          <a:p>
            <a:endParaRPr lang="en-GB" sz="2800" dirty="0">
              <a:solidFill>
                <a:srgbClr val="FF0000"/>
              </a:solidFill>
            </a:endParaRPr>
          </a:p>
          <a:p>
            <a:r>
              <a:rPr lang="en-GB" sz="2800" dirty="0" smtClean="0">
                <a:solidFill>
                  <a:srgbClr val="FF0000"/>
                </a:solidFill>
              </a:rPr>
              <a:t>Models not used in clinic</a:t>
            </a:r>
          </a:p>
          <a:p>
            <a:endParaRPr lang="en-GB" sz="2800" dirty="0">
              <a:solidFill>
                <a:srgbClr val="FF0000"/>
              </a:solidFill>
            </a:endParaRPr>
          </a:p>
          <a:p>
            <a:r>
              <a:rPr lang="en-GB" sz="2800" dirty="0" smtClean="0">
                <a:solidFill>
                  <a:srgbClr val="00B050"/>
                </a:solidFill>
              </a:rPr>
              <a:t>Under-investigated</a:t>
            </a:r>
          </a:p>
          <a:p>
            <a:r>
              <a:rPr lang="en-GB" sz="2800" dirty="0" smtClean="0">
                <a:solidFill>
                  <a:srgbClr val="00B050"/>
                </a:solidFill>
              </a:rPr>
              <a:t>National statistics clean</a:t>
            </a:r>
          </a:p>
          <a:p>
            <a:endParaRPr lang="en-GB" sz="2800" dirty="0" smtClean="0">
              <a:solidFill>
                <a:srgbClr val="00B050"/>
              </a:solidFill>
            </a:endParaRPr>
          </a:p>
          <a:p>
            <a:r>
              <a:rPr lang="en-GB" sz="2800" dirty="0">
                <a:solidFill>
                  <a:srgbClr val="00B050"/>
                </a:solidFill>
              </a:rPr>
              <a:t>M</a:t>
            </a:r>
            <a:r>
              <a:rPr lang="en-GB" sz="2800" dirty="0" smtClean="0">
                <a:solidFill>
                  <a:srgbClr val="00B050"/>
                </a:solidFill>
              </a:rPr>
              <a:t>anuscript underway</a:t>
            </a:r>
            <a:endParaRPr lang="en-GB" sz="2800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72947" y="2004291"/>
            <a:ext cx="375134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Cardiovascular disease</a:t>
            </a:r>
          </a:p>
          <a:p>
            <a:endParaRPr lang="en-GB" sz="2800" dirty="0"/>
          </a:p>
          <a:p>
            <a:r>
              <a:rPr lang="en-GB" sz="2800" dirty="0" smtClean="0">
                <a:solidFill>
                  <a:srgbClr val="00B050"/>
                </a:solidFill>
              </a:rPr>
              <a:t>Models used in clinic</a:t>
            </a:r>
          </a:p>
          <a:p>
            <a:endParaRPr lang="en-GB" sz="2800" dirty="0">
              <a:solidFill>
                <a:srgbClr val="00B050"/>
              </a:solidFill>
            </a:endParaRPr>
          </a:p>
          <a:p>
            <a:r>
              <a:rPr lang="en-GB" sz="2800" dirty="0" smtClean="0">
                <a:solidFill>
                  <a:srgbClr val="FF0000"/>
                </a:solidFill>
              </a:rPr>
              <a:t>Over-investigated</a:t>
            </a:r>
          </a:p>
          <a:p>
            <a:r>
              <a:rPr lang="en-GB" sz="2800" dirty="0" smtClean="0">
                <a:solidFill>
                  <a:srgbClr val="FF0000"/>
                </a:solidFill>
              </a:rPr>
              <a:t>National statistics ?</a:t>
            </a:r>
          </a:p>
          <a:p>
            <a:endParaRPr lang="en-GB" sz="2800" dirty="0" smtClean="0">
              <a:solidFill>
                <a:srgbClr val="FF0000"/>
              </a:solidFill>
            </a:endParaRPr>
          </a:p>
          <a:p>
            <a:r>
              <a:rPr lang="en-GB" sz="2800" dirty="0" smtClean="0">
                <a:solidFill>
                  <a:srgbClr val="FF0000"/>
                </a:solidFill>
              </a:rPr>
              <a:t>Extra work to rewrite</a:t>
            </a:r>
          </a:p>
        </p:txBody>
      </p:sp>
    </p:spTree>
    <p:extLst>
      <p:ext uri="{BB962C8B-B14F-4D97-AF65-F5344CB8AC3E}">
        <p14:creationId xmlns:p14="http://schemas.microsoft.com/office/powerpoint/2010/main" val="32674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891" y="166255"/>
            <a:ext cx="7130473" cy="769389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4027" y="166255"/>
            <a:ext cx="6482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No prognostic T2D models adopted in the US </a:t>
            </a:r>
            <a:br>
              <a:rPr lang="en-US" sz="2400" dirty="0" smtClean="0"/>
            </a:br>
            <a:r>
              <a:rPr lang="en-US" sz="2400" dirty="0" smtClean="0"/>
              <a:t>(while there are elsewhere, e.g. UK)</a:t>
            </a:r>
            <a:endParaRPr lang="en-GB" sz="2400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44480" y="5179988"/>
            <a:ext cx="52725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And we recommend/flag that</a:t>
            </a:r>
            <a:br>
              <a:rPr lang="en-US" sz="2400" dirty="0" smtClean="0"/>
            </a:br>
            <a:r>
              <a:rPr lang="en-US" sz="2400" dirty="0" smtClean="0"/>
              <a:t>in developing/adopting new models, </a:t>
            </a:r>
          </a:p>
          <a:p>
            <a:pPr algn="ctr"/>
            <a:r>
              <a:rPr lang="en-US" sz="2400" i="1" dirty="0" err="1" smtClean="0"/>
              <a:t>xxxxx</a:t>
            </a:r>
            <a:r>
              <a:rPr lang="en-US" sz="2400" dirty="0" smtClean="0"/>
              <a:t> are important considerations,</a:t>
            </a:r>
          </a:p>
          <a:p>
            <a:pPr algn="ctr"/>
            <a:r>
              <a:rPr lang="en-US" sz="2400" dirty="0" smtClean="0"/>
              <a:t>e.g. fairness, equitable..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67517" y="1345057"/>
            <a:ext cx="61478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But this will change, and US will adopt</a:t>
            </a:r>
            <a:br>
              <a:rPr lang="en-US" sz="2400" dirty="0" smtClean="0"/>
            </a:br>
            <a:r>
              <a:rPr lang="en-US" sz="2400" dirty="0" smtClean="0"/>
              <a:t>prognostic T2D models for 3 key reasons:</a:t>
            </a:r>
            <a:endParaRPr lang="en-GB" sz="2400" dirty="0"/>
          </a:p>
          <a:p>
            <a:pPr marL="457200" indent="-457200" algn="ctr">
              <a:buAutoNum type="arabicPeriod"/>
            </a:pPr>
            <a:r>
              <a:rPr lang="en-US" sz="2400" dirty="0" smtClean="0"/>
              <a:t>Big data + AI will make prediction better</a:t>
            </a:r>
          </a:p>
          <a:p>
            <a:pPr marL="457200" indent="-457200" algn="ctr">
              <a:buAutoNum type="arabicPeriod"/>
            </a:pPr>
            <a:r>
              <a:rPr lang="en-US" sz="2400" dirty="0" smtClean="0"/>
              <a:t>CVD models have been successful</a:t>
            </a:r>
          </a:p>
          <a:p>
            <a:pPr marL="457200" indent="-457200" algn="ctr">
              <a:buAutoNum type="arabicPeriod"/>
            </a:pPr>
            <a:r>
              <a:rPr lang="en-US" sz="2400" dirty="0" smtClean="0"/>
              <a:t>T2D is very expensive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01576" y="3631854"/>
            <a:ext cx="65678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So we will examine the current most likely</a:t>
            </a:r>
          </a:p>
          <a:p>
            <a:pPr algn="ctr"/>
            <a:r>
              <a:rPr lang="en-US" sz="2400" dirty="0" smtClean="0"/>
              <a:t>candidate models for adoption in primary care,</a:t>
            </a:r>
          </a:p>
          <a:p>
            <a:pPr algn="ctr"/>
            <a:r>
              <a:rPr lang="en-US" sz="2400" dirty="0" smtClean="0"/>
              <a:t>and see that they </a:t>
            </a:r>
            <a:r>
              <a:rPr lang="en-US" sz="2400" i="1" dirty="0" err="1" smtClean="0"/>
              <a:t>xxxxx</a:t>
            </a:r>
            <a:r>
              <a:rPr lang="en-US" sz="2400" dirty="0" smtClean="0"/>
              <a:t> (e.g. not equitable)</a:t>
            </a:r>
          </a:p>
        </p:txBody>
      </p:sp>
      <p:sp>
        <p:nvSpPr>
          <p:cNvPr id="16" name="Oval 15"/>
          <p:cNvSpPr/>
          <p:nvPr/>
        </p:nvSpPr>
        <p:spPr>
          <a:xfrm>
            <a:off x="332511" y="452444"/>
            <a:ext cx="249382" cy="258618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2215973" y="2470590"/>
            <a:ext cx="249382" cy="258618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3938927" y="4318384"/>
            <a:ext cx="249382" cy="258618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541436" y="6073170"/>
            <a:ext cx="249382" cy="258618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14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04939" y="304800"/>
            <a:ext cx="5301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Major changes since a week ago</a:t>
            </a:r>
            <a:endParaRPr lang="en-GB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5631" y="1831540"/>
            <a:ext cx="1054006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2800" dirty="0" smtClean="0"/>
              <a:t>Cumulative incidences recalculated (sum)</a:t>
            </a:r>
          </a:p>
          <a:p>
            <a:pPr marL="457200" indent="-457200">
              <a:buFontTx/>
              <a:buChar char="-"/>
            </a:pPr>
            <a:r>
              <a:rPr lang="en-GB" sz="2800" dirty="0" smtClean="0"/>
              <a:t>Imputation </a:t>
            </a:r>
            <a:r>
              <a:rPr lang="en-GB" sz="2800" dirty="0"/>
              <a:t>re-done (15 </a:t>
            </a:r>
            <a:r>
              <a:rPr lang="en-GB" sz="2800" dirty="0" smtClean="0"/>
              <a:t>copies)</a:t>
            </a:r>
          </a:p>
          <a:p>
            <a:pPr marL="457200" indent="-457200">
              <a:buFontTx/>
              <a:buChar char="-"/>
            </a:pPr>
            <a:r>
              <a:rPr lang="en-GB" sz="2800" dirty="0" smtClean="0"/>
              <a:t>NHANES variance estimation implemented</a:t>
            </a:r>
          </a:p>
          <a:p>
            <a:pPr marL="457200" indent="-457200">
              <a:buFontTx/>
              <a:buChar char="-"/>
            </a:pPr>
            <a:r>
              <a:rPr lang="en-GB" sz="2800" dirty="0" smtClean="0"/>
              <a:t>Error bars calculated for estimates</a:t>
            </a:r>
          </a:p>
          <a:p>
            <a:pPr marL="457200" indent="-457200">
              <a:buFontTx/>
              <a:buChar char="-"/>
            </a:pPr>
            <a:r>
              <a:rPr lang="en-GB" sz="2800" dirty="0" smtClean="0"/>
              <a:t>Narrowed down to 3 models (Framingham, ARIC, San Antonio)</a:t>
            </a:r>
          </a:p>
          <a:p>
            <a:pPr marL="457200" indent="-457200">
              <a:buFontTx/>
              <a:buChar char="-"/>
            </a:pPr>
            <a:r>
              <a:rPr lang="en-GB" sz="2800" dirty="0" smtClean="0"/>
              <a:t>Descriptive table created</a:t>
            </a:r>
          </a:p>
          <a:p>
            <a:pPr marL="457200" indent="-457200">
              <a:buFontTx/>
              <a:buChar char="-"/>
            </a:pPr>
            <a:r>
              <a:rPr lang="en-GB" sz="2800" dirty="0" smtClean="0"/>
              <a:t>Work on the manuscript (Background, Methods, Results)</a:t>
            </a:r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07105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68663" y="304800"/>
            <a:ext cx="2173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Framingham</a:t>
            </a:r>
            <a:endParaRPr lang="en-GB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9" y="82802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7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35686" y="304800"/>
            <a:ext cx="6639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Framingham </a:t>
            </a:r>
            <a:r>
              <a:rPr lang="en-DK" sz="2800" dirty="0" smtClean="0"/>
              <a:t>–</a:t>
            </a:r>
            <a:r>
              <a:rPr lang="en-US" sz="2800" dirty="0" smtClean="0"/>
              <a:t> ratio of predicted/real-life</a:t>
            </a:r>
            <a:endParaRPr lang="en-GB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65" y="82802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5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81010" y="304800"/>
            <a:ext cx="94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ARIC</a:t>
            </a:r>
            <a:endParaRPr lang="en-GB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9" y="82802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48027" y="304800"/>
            <a:ext cx="5415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ARIC </a:t>
            </a:r>
            <a:r>
              <a:rPr lang="en-DK" sz="2800" dirty="0"/>
              <a:t>–</a:t>
            </a:r>
            <a:r>
              <a:rPr lang="en-US" sz="2800" dirty="0"/>
              <a:t> ratio of predicted/real-life</a:t>
            </a:r>
            <a:endParaRPr lang="en-GB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9" y="82802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9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92710" y="304800"/>
            <a:ext cx="2125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San Antonio</a:t>
            </a:r>
            <a:endParaRPr lang="en-GB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61" y="82802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224</Words>
  <Application>Microsoft Office PowerPoint</Application>
  <PresentationFormat>Widescreen</PresentationFormat>
  <Paragraphs>53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2022-01-11T11:53:39Z</dcterms:created>
  <dcterms:modified xsi:type="dcterms:W3CDTF">2022-01-19T10:15:38Z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